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821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3E3F6-EC73-4C5E-A7C5-B86C3B7300E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24020-EF33-4101-AC7D-3988D452C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35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روی TDLU تأکید کنید؛ این واحد، پیوندگاه آناتومی و پاتولوژی است و در ماموگرافی نیز قابل تشخیص نیست اما منشأ بیشتر سرطان‌ها محسوب می‌شود.</a:t>
            </a:r>
          </a:p>
          <a:p>
            <a:endParaRPr/>
          </a:p>
          <a:p>
            <a:r>
              <a:t>منابع:</a:t>
            </a:r>
          </a:p>
          <a:p>
            <a:r>
              <a:t>- NCBI StatPearls – Anatomy, Thorax: Mammary Gland (2025-02-18) — https://www.ncbi.nlm.nih.gov/books/NBK547666/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بر نقش پیش‌آگهی درگیری گره‌های لنفاوی تأکید کنید؛ همین مسیر، مبنای نمونه‌برداری گره سنتینل در جراحی سرطان پستان است.</a:t>
            </a:r>
          </a:p>
          <a:p>
            <a:endParaRPr/>
          </a:p>
          <a:p>
            <a:r>
              <a:t>منابع:</a:t>
            </a:r>
          </a:p>
          <a:p>
            <a:r>
              <a:t>- NCBI StatPearls – Breast Lymphatics (2023-08-08) — https://www.ncbi.nlm.nih.gov/books/NBK553093/</a:t>
            </a:r>
          </a:p>
          <a:p>
            <a:r>
              <a:t>- NCBI StatPearls – Anatomy, Thorax: Mammary Gland (2025-02-18) — https://www.ncbi.nlm.nih.gov/books/NBK547666/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توضیح دهید که پرولاکتین حدود ۳۰ دقیقه پس از مکیدن به اوج می‌رسد و اثر اصلی‌اش تولید شیر برای وعده بعدی است؛ مکیدن شبانه به‌دلیل اوج شبانه پرولاکتین اهمیت بیشتری دارد.</a:t>
            </a:r>
          </a:p>
          <a:p>
            <a:endParaRPr/>
          </a:p>
          <a:p>
            <a:r>
              <a:t>منابع:</a:t>
            </a:r>
          </a:p>
          <a:p>
            <a:r>
              <a:t>- WHO – The physiological basis of breastfeeding (2009) — https://www.ncbi.nlm.nih.gov/books/NBK148970/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نکته کلیدی بالینی: فیبروآدنوم متحرک و گرد است اما توده غالب فیبروکیستیک هرگز نباید بدون بررسی رد شود؛ ترشح خونی یک‌طرفه علامت خطر است.</a:t>
            </a:r>
          </a:p>
          <a:p>
            <a:endParaRPr/>
          </a:p>
          <a:p>
            <a:r>
              <a:t>منابع:</a:t>
            </a:r>
          </a:p>
          <a:p>
            <a:r>
              <a:t>- NCBI StatPearls – Anatomy, Thorax: Mammary Gland (2025-02-18) — https://www.ncbi.nlm.nih.gov/books/NBK547666/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با مرور سه پیام اصلی ارائه را جمع کنید: آناتومی مبنای تفسیر تصاویر، فیزیولوژی مبنای مدیریت شیردهی، و ارزیابی به‌موقع توده‌ها در دوران شیردهی.</a:t>
            </a:r>
          </a:p>
          <a:p>
            <a:endParaRPr/>
          </a:p>
          <a:p>
            <a:r>
              <a:t>منابع:</a:t>
            </a:r>
          </a:p>
          <a:p>
            <a:r>
              <a:t>- NCBI StatPearls – Breast Lymphatics (2023-08-08) — https://www.ncbi.nlm.nih.gov/books/NBK553093/</a:t>
            </a:r>
          </a:p>
          <a:p>
            <a:r>
              <a:t>- WHO – The physiological basis of breastfeeding (2009) — https://www.ncbi.nlm.nih.gov/books/NBK148970/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973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627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669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356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675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64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10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443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96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036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2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91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3E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f88891597831dbfbfd79e2f7ef967ca6.img"/>
          <p:cNvPicPr>
            <a:picLocks noChangeAspect="1"/>
          </p:cNvPicPr>
          <p:nvPr/>
        </p:nvPicPr>
        <p:blipFill>
          <a:blip r:embed="rId2"/>
          <a:srcRect l="8780" r="8780"/>
          <a:stretch>
            <a:fillRect/>
          </a:stretch>
        </p:blipFill>
        <p:spPr>
          <a:xfrm>
            <a:off x="0" y="0"/>
            <a:ext cx="565373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44007" y="0"/>
            <a:ext cx="109728" cy="6858000"/>
          </a:xfrm>
          <a:prstGeom prst="rect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156655" y="1143000"/>
            <a:ext cx="5212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200" b="1">
                <a:solidFill>
                  <a:srgbClr val="38512F"/>
                </a:solidFill>
                <a:latin typeface="Vazirmatn"/>
                <a:ea typeface="Vazirmatn"/>
                <a:cs typeface="Vazirmatn"/>
              </a:rPr>
              <a:t>آموزش بالینی پایه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0935" y="1828800"/>
            <a:ext cx="5257800" cy="25627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08000"/>
              </a:lnSpc>
            </a:pPr>
            <a:r>
              <a:rPr lang="fa-IR" sz="3900" b="1" dirty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آموزش جامع آناتومی، فیزیولوژی و پاتولوژی پستان</a:t>
            </a:r>
          </a:p>
          <a:p>
            <a:pPr algn="r" rtl="1">
              <a:lnSpc>
                <a:spcPct val="108000"/>
              </a:lnSpc>
            </a:pPr>
            <a:r>
              <a:rPr lang="fa-IR" sz="3900" b="1" dirty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و ایمنی دارویی در دوران شیردهی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96735" y="6263640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10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پاییز ۱۴۰۵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3E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438912"/>
            <a:ext cx="10545775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lang="fa-IR" sz="280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پستان از سه جزء اصلی ساخته شده است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74375" y="1243584"/>
            <a:ext cx="594360" cy="45720"/>
          </a:xfrm>
          <a:prstGeom prst="rect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6473952"/>
            <a:ext cx="548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00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5907024"/>
            <a:ext cx="10545775" cy="566928"/>
          </a:xfrm>
          <a:prstGeom prst="roundRect">
            <a:avLst>
              <a:gd name="adj" fmla="val 12000"/>
            </a:avLst>
          </a:prstGeom>
          <a:solidFill>
            <a:srgbClr val="E2ECD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sticky_note_2_38512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5815" y="6053328"/>
            <a:ext cx="274320" cy="2743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51560" y="5907024"/>
            <a:ext cx="9631375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30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اکثر ضایعات پستان، هم خوش‌خیم و هم بدخیم، از واحد TDLU منشأ می‌گیرند.</a:t>
            </a:r>
          </a:p>
        </p:txBody>
      </p:sp>
      <p:pic>
        <p:nvPicPr>
          <p:cNvPr id="9" name="Picture 8" descr="settings_38512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815" y="1783080"/>
            <a:ext cx="502920" cy="5029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70168" y="1783080"/>
            <a:ext cx="4239615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55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بافت غده‌ای (پارنشیم)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0168" y="2221992"/>
            <a:ext cx="4239615" cy="14218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5000"/>
              </a:lnSpc>
            </a:pPr>
            <a:r>
              <a:rPr lang="fa-IR" sz="120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۱۵ تا ۲۰ لوب شعاعی؛ هر لوب از لوبول‌ها و آلوئول‌های ترشح‌کننده شیر تشکیل شده است.</a:t>
            </a:r>
          </a:p>
        </p:txBody>
      </p:sp>
      <p:pic>
        <p:nvPicPr>
          <p:cNvPr id="12" name="Picture 11" descr="link_38512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8608" y="1783080"/>
            <a:ext cx="502920" cy="5029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2961" y="1783080"/>
            <a:ext cx="4239615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55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سیستم مجاری و TDLU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1" y="2221992"/>
            <a:ext cx="4239615" cy="14218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5000"/>
              </a:lnSpc>
            </a:pPr>
            <a:r>
              <a:rPr lang="fa-IR" sz="120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مجرای انتهایی همراه لوبول، واحد عملکردی TDLU را می‌سازند؛ منشأ بیشتر سرطان‌های پستان.</a:t>
            </a:r>
          </a:p>
        </p:txBody>
      </p:sp>
      <p:pic>
        <p:nvPicPr>
          <p:cNvPr id="15" name="Picture 14" descr="layers_38512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5815" y="3753612"/>
            <a:ext cx="502920" cy="5029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370168" y="3753612"/>
            <a:ext cx="4239615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55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استروما و رباط‌های کوپر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0168" y="4192524"/>
            <a:ext cx="4239615" cy="14218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5000"/>
              </a:lnSpc>
            </a:pPr>
            <a:r>
              <a:rPr lang="fa-IR" sz="120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بافت چربی و فیبر، پستان را نگه می‌دارد؛ کشیدگی رباط‌های کوپر عامل فرورفتگی پوست در بدخیمی است.</a:t>
            </a:r>
          </a:p>
        </p:txBody>
      </p:sp>
      <p:pic>
        <p:nvPicPr>
          <p:cNvPr id="18" name="Picture 17" descr="water_drop_38512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8608" y="3753612"/>
            <a:ext cx="502920" cy="50292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22961" y="3753612"/>
            <a:ext cx="4239615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55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مجرای لاکتیفرس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1" y="4192524"/>
            <a:ext cx="4239615" cy="14218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5000"/>
              </a:lnSpc>
            </a:pPr>
            <a:r>
              <a:rPr lang="fa-IR" sz="120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مجرای اصلی در سینوس لاکتیفرس پهن شده و در ۱۵ تا ۲۰ سوراخ نوک پستان باز می‌شوند.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3E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438912"/>
            <a:ext cx="10545775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lang="fa-IR" sz="280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۷۵٪ تخلیه لنفاوی به گره‌های زیربغلی است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74375" y="1243584"/>
            <a:ext cx="594360" cy="45720"/>
          </a:xfrm>
          <a:prstGeom prst="rect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6473952"/>
            <a:ext cx="548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00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۳</a:t>
            </a:r>
          </a:p>
        </p:txBody>
      </p:sp>
      <p:sp>
        <p:nvSpPr>
          <p:cNvPr id="6" name="Oval 5"/>
          <p:cNvSpPr/>
          <p:nvPr/>
        </p:nvSpPr>
        <p:spPr>
          <a:xfrm>
            <a:off x="4449927" y="2423160"/>
            <a:ext cx="3291840" cy="3291840"/>
          </a:xfrm>
          <a:prstGeom prst="ellipse">
            <a:avLst/>
          </a:prstGeom>
          <a:noFill/>
          <a:ln w="19050">
            <a:solidFill>
              <a:srgbClr val="E4D9C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5044287" y="3017520"/>
            <a:ext cx="2103120" cy="2103120"/>
          </a:xfrm>
          <a:prstGeom prst="ellipse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227167" y="3611880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500" b="1">
                <a:solidFill>
                  <a:srgbClr val="FFFFFF"/>
                </a:solidFill>
                <a:latin typeface="Vazirmatn"/>
                <a:ea typeface="Vazirmatn"/>
                <a:cs typeface="Vazirmatn"/>
              </a:rPr>
              <a:t>گره‌های آگزیلاری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72887" y="41148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050" b="0">
                <a:solidFill>
                  <a:srgbClr val="FFFFFF"/>
                </a:solidFill>
                <a:latin typeface="Vazirmatn"/>
                <a:ea typeface="Vazirmatn"/>
                <a:cs typeface="Vazirmatn"/>
              </a:rPr>
              <a:t>مقصد حدود ۷۵٪ لنف پستان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62307" y="2153157"/>
            <a:ext cx="2651760" cy="1051560"/>
          </a:xfrm>
          <a:prstGeom prst="roundRect">
            <a:avLst>
              <a:gd name="adj" fmla="val 14000"/>
            </a:avLst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63475" y="2281173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350" b="1">
                <a:solidFill>
                  <a:srgbClr val="FFFFFF"/>
                </a:solidFill>
                <a:latin typeface="Vazirmatn"/>
                <a:ea typeface="Vazirmatn"/>
                <a:cs typeface="Vazirmatn"/>
              </a:rPr>
              <a:t>خونرسانی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63475" y="2656077"/>
            <a:ext cx="224942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050" b="0">
                <a:solidFill>
                  <a:srgbClr val="FFFFFF"/>
                </a:solidFill>
                <a:latin typeface="Vazirmatn"/>
                <a:ea typeface="Vazirmatn"/>
                <a:cs typeface="Vazirmatn"/>
              </a:rPr>
              <a:t>شاخه‌های شریان توراسیک داخلی و توراسیک جانبی.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77627" y="2153157"/>
            <a:ext cx="2651760" cy="1051560"/>
          </a:xfrm>
          <a:prstGeom prst="roundRect">
            <a:avLst>
              <a:gd name="adj" fmla="val 14000"/>
            </a:avLst>
          </a:prstGeom>
          <a:solidFill>
            <a:srgbClr val="8197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578795" y="2281173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350" b="1">
                <a:solidFill>
                  <a:srgbClr val="FFFFFF"/>
                </a:solidFill>
                <a:latin typeface="Vazirmatn"/>
                <a:ea typeface="Vazirmatn"/>
                <a:cs typeface="Vazirmatn"/>
              </a:rPr>
              <a:t>تخلیه لنفاوی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78795" y="2656077"/>
            <a:ext cx="224942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050" b="0">
                <a:solidFill>
                  <a:srgbClr val="FFFFFF"/>
                </a:solidFill>
                <a:latin typeface="Vazirmatn"/>
                <a:ea typeface="Vazirmatn"/>
                <a:cs typeface="Vazirmatn"/>
              </a:rPr>
              <a:t>۷۵–۸۰٪ به گره‌های زیربغلی؛ عامل پیش‌آگهی.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377627" y="4933443"/>
            <a:ext cx="2651760" cy="1051560"/>
          </a:xfrm>
          <a:prstGeom prst="roundRect">
            <a:avLst>
              <a:gd name="adj" fmla="val 14000"/>
            </a:avLst>
          </a:prstGeom>
          <a:solidFill>
            <a:srgbClr val="9BAD8E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578795" y="5061459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35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عصب‌دهی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78795" y="5436363"/>
            <a:ext cx="224942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05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شاخه‌های بین‌دنده‌ای T3 تا T5.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62307" y="4933443"/>
            <a:ext cx="2651760" cy="1051560"/>
          </a:xfrm>
          <a:prstGeom prst="roundRect">
            <a:avLst>
              <a:gd name="adj" fmla="val 14000"/>
            </a:avLst>
          </a:prstGeom>
          <a:solidFill>
            <a:srgbClr val="B6C3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63475" y="5061459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35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رفلکس شیردهی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63475" y="5436363"/>
            <a:ext cx="224942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05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مکیدن، رفلکس پرولاکتین و اکسی‌توسین.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3E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438912"/>
            <a:ext cx="10545775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lang="fa-IR" sz="280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فیزیولوژی شیردهی: از لاکتوژنز تا گالاکتوپوئز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74375" y="1243584"/>
            <a:ext cx="594360" cy="45720"/>
          </a:xfrm>
          <a:prstGeom prst="rect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6473952"/>
            <a:ext cx="548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00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۴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5907024"/>
            <a:ext cx="10545775" cy="566928"/>
          </a:xfrm>
          <a:prstGeom prst="roundRect">
            <a:avLst>
              <a:gd name="adj" fmla="val 12000"/>
            </a:avLst>
          </a:prstGeom>
          <a:solidFill>
            <a:srgbClr val="E2ECD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sticky_note_2_38512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5815" y="6053328"/>
            <a:ext cx="274320" cy="2743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51560" y="5907024"/>
            <a:ext cx="9631375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30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پرولاکتین «ساخت» و اکسی‌توسین «خروج» شیر را بر عهده دارند.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24316" y="2153412"/>
            <a:ext cx="2444419" cy="3200400"/>
          </a:xfrm>
          <a:prstGeom prst="roundRect">
            <a:avLst>
              <a:gd name="adj" fmla="val 10000"/>
            </a:avLst>
          </a:prstGeom>
          <a:solidFill>
            <a:srgbClr val="FFFDF6"/>
          </a:solidFill>
          <a:ln w="9525">
            <a:solidFill>
              <a:srgbClr val="E4D9C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591495" y="2473452"/>
            <a:ext cx="502920" cy="502920"/>
          </a:xfrm>
          <a:prstGeom prst="ellipse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591495" y="2491740"/>
            <a:ext cx="502920" cy="4663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500" b="1">
                <a:solidFill>
                  <a:srgbClr val="FFFFFF"/>
                </a:solidFill>
                <a:latin typeface="Vazirmatn"/>
                <a:ea typeface="Vazirmatn"/>
                <a:cs typeface="Vazirmatn"/>
              </a:rPr>
              <a:t>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98636" y="3204972"/>
            <a:ext cx="189577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50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لاکتوژنز 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98636" y="3982212"/>
            <a:ext cx="189577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5000"/>
              </a:lnSpc>
            </a:pPr>
            <a:r>
              <a:rPr lang="fa-IR" sz="115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پرولاکتین بافت غده‌ای را می‌سازد؛ پروژسترون و استروژن ترشح را مهار می‌کنند.</a:t>
            </a:r>
          </a:p>
        </p:txBody>
      </p:sp>
      <p:sp>
        <p:nvSpPr>
          <p:cNvPr id="14" name="Chevron 13"/>
          <p:cNvSpPr/>
          <p:nvPr/>
        </p:nvSpPr>
        <p:spPr>
          <a:xfrm rot="10800000">
            <a:off x="8704860" y="3671316"/>
            <a:ext cx="182880" cy="164592"/>
          </a:xfrm>
          <a:prstGeom prst="chevron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223865" y="2153412"/>
            <a:ext cx="2444419" cy="3200400"/>
          </a:xfrm>
          <a:prstGeom prst="roundRect">
            <a:avLst>
              <a:gd name="adj" fmla="val 10000"/>
            </a:avLst>
          </a:prstGeom>
          <a:solidFill>
            <a:srgbClr val="EFE7D2"/>
          </a:solidFill>
          <a:ln w="9525">
            <a:solidFill>
              <a:srgbClr val="E4D9C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891044" y="2473452"/>
            <a:ext cx="502920" cy="502920"/>
          </a:xfrm>
          <a:prstGeom prst="ellipse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891044" y="2491740"/>
            <a:ext cx="502920" cy="4663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500" b="1">
                <a:solidFill>
                  <a:srgbClr val="FFFFFF"/>
                </a:solidFill>
                <a:latin typeface="Vazirmatn"/>
                <a:ea typeface="Vazirmatn"/>
                <a:cs typeface="Vazirmatn"/>
              </a:rPr>
              <a:t>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8185" y="3204972"/>
            <a:ext cx="189577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50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لاکتوژنز 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8185" y="3982212"/>
            <a:ext cx="189577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5000"/>
              </a:lnSpc>
            </a:pPr>
            <a:r>
              <a:rPr lang="fa-IR" sz="115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افت ناگهانی پروژسترون و استروژن، مهار را برمی‌دارد و شیرآمدن آغاز می‌شود.</a:t>
            </a:r>
          </a:p>
        </p:txBody>
      </p:sp>
      <p:sp>
        <p:nvSpPr>
          <p:cNvPr id="20" name="Chevron 19"/>
          <p:cNvSpPr/>
          <p:nvPr/>
        </p:nvSpPr>
        <p:spPr>
          <a:xfrm rot="10800000">
            <a:off x="6004409" y="3671316"/>
            <a:ext cx="182880" cy="164592"/>
          </a:xfrm>
          <a:prstGeom prst="chevron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3523414" y="2153412"/>
            <a:ext cx="2444419" cy="3200400"/>
          </a:xfrm>
          <a:prstGeom prst="roundRect">
            <a:avLst>
              <a:gd name="adj" fmla="val 10000"/>
            </a:avLst>
          </a:prstGeom>
          <a:solidFill>
            <a:srgbClr val="FFFDF6"/>
          </a:solidFill>
          <a:ln w="9525">
            <a:solidFill>
              <a:srgbClr val="E4D9C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5190593" y="2473452"/>
            <a:ext cx="502920" cy="502920"/>
          </a:xfrm>
          <a:prstGeom prst="ellipse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190593" y="2491740"/>
            <a:ext cx="502920" cy="4663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500" b="1">
                <a:solidFill>
                  <a:srgbClr val="FFFFFF"/>
                </a:solidFill>
                <a:latin typeface="Vazirmatn"/>
                <a:ea typeface="Vazirmatn"/>
                <a:cs typeface="Vazirmatn"/>
              </a:rPr>
              <a:t>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97734" y="3204972"/>
            <a:ext cx="189577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50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گالاکتوپوئز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97734" y="3982212"/>
            <a:ext cx="189577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5000"/>
              </a:lnSpc>
            </a:pPr>
            <a:r>
              <a:rPr lang="fa-IR" sz="115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مکیدن مداوم پرولاکتین و اکسی‌توسین را ترشح می‌کند و تولید شیر تداوم می‌یابد.</a:t>
            </a:r>
          </a:p>
        </p:txBody>
      </p:sp>
      <p:sp>
        <p:nvSpPr>
          <p:cNvPr id="26" name="Chevron 25"/>
          <p:cNvSpPr/>
          <p:nvPr/>
        </p:nvSpPr>
        <p:spPr>
          <a:xfrm rot="10800000">
            <a:off x="3303958" y="3671316"/>
            <a:ext cx="182880" cy="164592"/>
          </a:xfrm>
          <a:prstGeom prst="chevron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822963" y="2153412"/>
            <a:ext cx="2444419" cy="3200400"/>
          </a:xfrm>
          <a:prstGeom prst="roundRect">
            <a:avLst>
              <a:gd name="adj" fmla="val 10000"/>
            </a:avLst>
          </a:prstGeom>
          <a:solidFill>
            <a:srgbClr val="EFE7D2"/>
          </a:solidFill>
          <a:ln w="9525">
            <a:solidFill>
              <a:srgbClr val="E4D9C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2490142" y="2473452"/>
            <a:ext cx="502920" cy="502920"/>
          </a:xfrm>
          <a:prstGeom prst="ellipse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490142" y="2491740"/>
            <a:ext cx="502920" cy="4663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500" b="1">
                <a:solidFill>
                  <a:srgbClr val="FFFFFF"/>
                </a:solidFill>
                <a:latin typeface="Vazirmatn"/>
                <a:ea typeface="Vazirmatn"/>
                <a:cs typeface="Vazirmatn"/>
              </a:rPr>
              <a:t>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97283" y="3204972"/>
            <a:ext cx="189577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50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دو رفلکس موازی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3" y="3982212"/>
            <a:ext cx="189577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5000"/>
              </a:lnSpc>
            </a:pPr>
            <a:r>
              <a:rPr lang="fa-IR" sz="115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پرولاکتین → ساخت شیر برای وعده بعدی؛ اکسی‌توسین → خروج شیر همین حالا.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3E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438912"/>
            <a:ext cx="10545775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lang="fa-IR" sz="280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توده‌های خوش‌خیم شایع: فیبروآدنوم و فیبروکیستیک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74375" y="1243584"/>
            <a:ext cx="594360" cy="45720"/>
          </a:xfrm>
          <a:prstGeom prst="rect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6473952"/>
            <a:ext cx="548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lang="fa-IR" sz="1000" b="0">
                <a:solidFill>
                  <a:srgbClr val="7A7264"/>
                </a:solidFill>
                <a:latin typeface="Vazirmatn"/>
                <a:ea typeface="Vazirmatn"/>
                <a:cs typeface="Vazirmatn"/>
              </a:rPr>
              <a:t>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78728" y="1783080"/>
            <a:ext cx="5090007" cy="4206240"/>
          </a:xfrm>
          <a:prstGeom prst="roundRect">
            <a:avLst>
              <a:gd name="adj" fmla="val 10000"/>
            </a:avLst>
          </a:prstGeom>
          <a:solidFill>
            <a:srgbClr val="FFFDF6"/>
          </a:solidFill>
          <a:ln w="9525">
            <a:solidFill>
              <a:srgbClr val="E4D9C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637215" y="2167128"/>
            <a:ext cx="365760" cy="50292"/>
          </a:xfrm>
          <a:prstGeom prst="rect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44488" y="2331720"/>
            <a:ext cx="43584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70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فیبروآدنوم</a:t>
            </a:r>
          </a:p>
        </p:txBody>
      </p:sp>
      <p:sp>
        <p:nvSpPr>
          <p:cNvPr id="9" name="Oval 8"/>
          <p:cNvSpPr/>
          <p:nvPr/>
        </p:nvSpPr>
        <p:spPr>
          <a:xfrm>
            <a:off x="10893247" y="3127248"/>
            <a:ext cx="91440" cy="91440"/>
          </a:xfrm>
          <a:prstGeom prst="ellipse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44488" y="3017520"/>
            <a:ext cx="4047591" cy="6743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130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• شایع‌ترین توده خوش‌خیم در زنان جوان</a:t>
            </a:r>
          </a:p>
        </p:txBody>
      </p:sp>
      <p:sp>
        <p:nvSpPr>
          <p:cNvPr id="11" name="Oval 10"/>
          <p:cNvSpPr/>
          <p:nvPr/>
        </p:nvSpPr>
        <p:spPr>
          <a:xfrm>
            <a:off x="10893247" y="3801618"/>
            <a:ext cx="91440" cy="91440"/>
          </a:xfrm>
          <a:prstGeom prst="ellipse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44488" y="3691890"/>
            <a:ext cx="4047591" cy="6743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130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• گرد، سفت و بسیار متحرک</a:t>
            </a:r>
          </a:p>
        </p:txBody>
      </p:sp>
      <p:sp>
        <p:nvSpPr>
          <p:cNvPr id="13" name="Oval 12"/>
          <p:cNvSpPr/>
          <p:nvPr/>
        </p:nvSpPr>
        <p:spPr>
          <a:xfrm>
            <a:off x="10893247" y="4475988"/>
            <a:ext cx="91440" cy="91440"/>
          </a:xfrm>
          <a:prstGeom prst="ellipse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44488" y="4366260"/>
            <a:ext cx="4047591" cy="6743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130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• در بارداری بزرگ و پس از یائسگی کوچک می‌شود</a:t>
            </a:r>
          </a:p>
        </p:txBody>
      </p:sp>
      <p:sp>
        <p:nvSpPr>
          <p:cNvPr id="15" name="Oval 14"/>
          <p:cNvSpPr/>
          <p:nvPr/>
        </p:nvSpPr>
        <p:spPr>
          <a:xfrm>
            <a:off x="10893247" y="5150358"/>
            <a:ext cx="91440" cy="91440"/>
          </a:xfrm>
          <a:prstGeom prst="ellipse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44488" y="5040630"/>
            <a:ext cx="4047591" cy="6743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130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• معمولاً نیازی به درمان ندارد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1" y="1783080"/>
            <a:ext cx="5090007" cy="4206240"/>
          </a:xfrm>
          <a:prstGeom prst="roundRect">
            <a:avLst>
              <a:gd name="adj" fmla="val 10000"/>
            </a:avLst>
          </a:prstGeom>
          <a:solidFill>
            <a:srgbClr val="EFE7D2"/>
          </a:solidFill>
          <a:ln w="9525">
            <a:solidFill>
              <a:srgbClr val="E4D9C2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181448" y="2167128"/>
            <a:ext cx="365760" cy="50292"/>
          </a:xfrm>
          <a:prstGeom prst="rect">
            <a:avLst/>
          </a:prstGeom>
          <a:solidFill>
            <a:srgbClr val="6B8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88721" y="2331720"/>
            <a:ext cx="43584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lang="fa-IR" sz="1700" b="1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تغییرات فیبروکیستیک</a:t>
            </a:r>
          </a:p>
        </p:txBody>
      </p:sp>
      <p:sp>
        <p:nvSpPr>
          <p:cNvPr id="20" name="Oval 19"/>
          <p:cNvSpPr/>
          <p:nvPr/>
        </p:nvSpPr>
        <p:spPr>
          <a:xfrm>
            <a:off x="5437480" y="3127248"/>
            <a:ext cx="91440" cy="91440"/>
          </a:xfrm>
          <a:prstGeom prst="ellipse">
            <a:avLst/>
          </a:prstGeom>
          <a:solidFill>
            <a:srgbClr val="6B8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88721" y="3017520"/>
            <a:ext cx="4047591" cy="6743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130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• درد دوطرفه و متناوب، شایع‌ترین علامت</a:t>
            </a:r>
          </a:p>
        </p:txBody>
      </p:sp>
      <p:sp>
        <p:nvSpPr>
          <p:cNvPr id="22" name="Oval 21"/>
          <p:cNvSpPr/>
          <p:nvPr/>
        </p:nvSpPr>
        <p:spPr>
          <a:xfrm>
            <a:off x="5437480" y="3801618"/>
            <a:ext cx="91440" cy="91440"/>
          </a:xfrm>
          <a:prstGeom prst="ellipse">
            <a:avLst/>
          </a:prstGeom>
          <a:solidFill>
            <a:srgbClr val="6B8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88721" y="3691890"/>
            <a:ext cx="4047591" cy="6743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130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• توده‌های چندگانه و حساسیت پستان</a:t>
            </a:r>
          </a:p>
        </p:txBody>
      </p:sp>
      <p:sp>
        <p:nvSpPr>
          <p:cNvPr id="24" name="Oval 23"/>
          <p:cNvSpPr/>
          <p:nvPr/>
        </p:nvSpPr>
        <p:spPr>
          <a:xfrm>
            <a:off x="5437480" y="4475988"/>
            <a:ext cx="91440" cy="91440"/>
          </a:xfrm>
          <a:prstGeom prst="ellipse">
            <a:avLst/>
          </a:prstGeom>
          <a:solidFill>
            <a:srgbClr val="6B8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188721" y="4366260"/>
            <a:ext cx="4047591" cy="6743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130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• توده غالب (Dominant) هرگز رد نشود</a:t>
            </a:r>
          </a:p>
        </p:txBody>
      </p:sp>
      <p:sp>
        <p:nvSpPr>
          <p:cNvPr id="26" name="Oval 25"/>
          <p:cNvSpPr/>
          <p:nvPr/>
        </p:nvSpPr>
        <p:spPr>
          <a:xfrm>
            <a:off x="5437480" y="5150358"/>
            <a:ext cx="91440" cy="91440"/>
          </a:xfrm>
          <a:prstGeom prst="ellipse">
            <a:avLst/>
          </a:prstGeom>
          <a:solidFill>
            <a:srgbClr val="6B85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188721" y="5040630"/>
            <a:ext cx="4047591" cy="6743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1300" b="0">
                <a:solidFill>
                  <a:srgbClr val="3A3630"/>
                </a:solidFill>
                <a:latin typeface="Vazirmatn"/>
                <a:ea typeface="Vazirmatn"/>
                <a:cs typeface="Vazirmatn"/>
              </a:rPr>
              <a:t>• ترشح خونی یا یک‌طرفه نیازمند بررسی است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5B192-B56C-4E5A-15FD-A1A49C191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/>
              <a:t>سرطان پستان مرتبط با بارداری و شیردهی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8C915-C33E-3D89-2758-C308E9295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PABC</a:t>
            </a:r>
          </a:p>
          <a:p>
            <a:pPr algn="r" rtl="1"/>
            <a:r>
              <a:rPr lang="fa-IR" dirty="0"/>
              <a:t>سرطان پستان تشخیص داده شده در دوران بارداری یا تا یک سال پس از زایمان</a:t>
            </a:r>
          </a:p>
          <a:p>
            <a:pPr algn="r" rtl="1"/>
            <a:r>
              <a:rPr lang="fa-IR" dirty="0"/>
              <a:t>سونوگرافی، ماموگرافی و در نهایت سونوگرافی و بیوپسی </a:t>
            </a:r>
            <a:r>
              <a:rPr lang="en-US" dirty="0"/>
              <a:t>Core needle biopsy</a:t>
            </a:r>
            <a:endParaRPr lang="fa-IR" dirty="0"/>
          </a:p>
          <a:p>
            <a:pPr algn="r" rtl="1"/>
            <a:r>
              <a:rPr lang="fa-IR" dirty="0"/>
              <a:t>نکته: تشخیص سرطان پستان در دوران شیردهی و بارداری به دلیل تراکم بالا یکی از چالش های تشخیص است</a:t>
            </a:r>
          </a:p>
          <a:p>
            <a:pPr algn="r" rtl="1"/>
            <a:r>
              <a:rPr lang="fa-IR" dirty="0"/>
              <a:t>هر توده مقاوم به درمان یا ترشح خونی یکطرفه در دوران شیردهی باید بیوپسی شود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260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FAF4E6"/>
              </a:gs>
              <a:gs pos="100000">
                <a:srgbClr val="FAF3E3"/>
              </a:gs>
            </a:gsLst>
            <a:lin ang="5400000" scaled="0"/>
          </a:gra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1990527" y="0"/>
            <a:ext cx="201168" cy="6858000"/>
          </a:xfrm>
          <a:prstGeom prst="rect">
            <a:avLst/>
          </a:prstGeom>
          <a:solidFill>
            <a:srgbClr val="3851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9A99F3-37AD-38BB-B613-760FDCE5C4FC}"/>
              </a:ext>
            </a:extLst>
          </p:cNvPr>
          <p:cNvSpPr/>
          <p:nvPr/>
        </p:nvSpPr>
        <p:spPr>
          <a:xfrm>
            <a:off x="2305455" y="1245140"/>
            <a:ext cx="8278239" cy="39105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9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پایان</a:t>
            </a:r>
            <a:endParaRPr lang="en-US" sz="9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</TotalTime>
  <Words>764</Words>
  <Application>Microsoft Office PowerPoint</Application>
  <PresentationFormat>Widescreen</PresentationFormat>
  <Paragraphs>83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Gill Sans MT</vt:lpstr>
      <vt:lpstr>Vazirmatn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سرطان پستان مرتبط با بارداری و شیردهی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arman sobhani</dc:creator>
  <cp:keywords/>
  <dc:description>generated using python-pptx</dc:description>
  <cp:lastModifiedBy>arman sobhani</cp:lastModifiedBy>
  <cp:revision>5</cp:revision>
  <dcterms:created xsi:type="dcterms:W3CDTF">2013-01-27T09:14:16Z</dcterms:created>
  <dcterms:modified xsi:type="dcterms:W3CDTF">2026-09-14T20:18:32Z</dcterms:modified>
  <cp:category/>
</cp:coreProperties>
</file>